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0"/>
  </p:notesMasterIdLst>
  <p:sldIdLst>
    <p:sldId id="257" r:id="rId2"/>
    <p:sldId id="258" r:id="rId3"/>
    <p:sldId id="259" r:id="rId4"/>
    <p:sldId id="260" r:id="rId5"/>
    <p:sldId id="322" r:id="rId6"/>
    <p:sldId id="323" r:id="rId7"/>
    <p:sldId id="324" r:id="rId8"/>
    <p:sldId id="325" r:id="rId9"/>
    <p:sldId id="330" r:id="rId10"/>
    <p:sldId id="281" r:id="rId11"/>
    <p:sldId id="262" r:id="rId12"/>
    <p:sldId id="285" r:id="rId13"/>
    <p:sldId id="321" r:id="rId14"/>
    <p:sldId id="286" r:id="rId15"/>
    <p:sldId id="288" r:id="rId16"/>
    <p:sldId id="290" r:id="rId17"/>
    <p:sldId id="289" r:id="rId18"/>
    <p:sldId id="316" r:id="rId19"/>
    <p:sldId id="292" r:id="rId20"/>
    <p:sldId id="317" r:id="rId21"/>
    <p:sldId id="315" r:id="rId22"/>
    <p:sldId id="318" r:id="rId23"/>
    <p:sldId id="320" r:id="rId24"/>
    <p:sldId id="278" r:id="rId25"/>
    <p:sldId id="296" r:id="rId26"/>
    <p:sldId id="297" r:id="rId27"/>
    <p:sldId id="298" r:id="rId28"/>
    <p:sldId id="299" r:id="rId29"/>
    <p:sldId id="331" r:id="rId30"/>
    <p:sldId id="307" r:id="rId31"/>
    <p:sldId id="327" r:id="rId32"/>
    <p:sldId id="311" r:id="rId33"/>
    <p:sldId id="326" r:id="rId34"/>
    <p:sldId id="312" r:id="rId35"/>
    <p:sldId id="313" r:id="rId36"/>
    <p:sldId id="314" r:id="rId37"/>
    <p:sldId id="271"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25/04/2023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6</a:t>
            </a:fld>
            <a:endParaRPr lang="en-NL"/>
          </a:p>
        </p:txBody>
      </p:sp>
    </p:spTree>
    <p:extLst>
      <p:ext uri="{BB962C8B-B14F-4D97-AF65-F5344CB8AC3E}">
        <p14:creationId xmlns:p14="http://schemas.microsoft.com/office/powerpoint/2010/main" val="14973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18</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27</a:t>
            </a:fld>
            <a:endParaRPr lang="en-NL"/>
          </a:p>
        </p:txBody>
      </p:sp>
    </p:spTree>
    <p:extLst>
      <p:ext uri="{BB962C8B-B14F-4D97-AF65-F5344CB8AC3E}">
        <p14:creationId xmlns:p14="http://schemas.microsoft.com/office/powerpoint/2010/main" val="21945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28</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Akaike Information Criterion (AIC) and the Bayesian Information Criterion (BIC) are two widely used criteria for selecting the optimal parameters of an ARIMA model. The general rule of thumb is that the model with the lowest AIC or BIC values should be chosen. However, it is important to keep in mind that the AIC and BIC do not always select the same model as the best one. In some cases, the AIC may select a model with higher complexity than the BIC, or vice versa. In such cases, it may be necessary to evaluate the models using other criteria, such as the out-of-sample predictive accuracy of the models. Ultimately, the choice of the best ARIMA model should be based on the balance between model complexity and predictive accuracy.</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31</a:t>
            </a:fld>
            <a:endParaRPr lang="en-NL"/>
          </a:p>
        </p:txBody>
      </p:sp>
    </p:spTree>
    <p:extLst>
      <p:ext uri="{BB962C8B-B14F-4D97-AF65-F5344CB8AC3E}">
        <p14:creationId xmlns:p14="http://schemas.microsoft.com/office/powerpoint/2010/main" val="357578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35</a:t>
            </a:fld>
            <a:endParaRPr lang="en-NL"/>
          </a:p>
        </p:txBody>
      </p:sp>
    </p:spTree>
    <p:extLst>
      <p:ext uri="{BB962C8B-B14F-4D97-AF65-F5344CB8AC3E}">
        <p14:creationId xmlns:p14="http://schemas.microsoft.com/office/powerpoint/2010/main" val="14239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smodels.org/dev/datasets/generated/sunspots.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people.duke.edu/~rnau/411diff.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lkaline-ml.com/pmdarima/tips_and_tricks.html#estimating-the-seasonal-differencing-term-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mc-stan.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st.github.com/ChadFulton/82744b500a5dcb0283624c80fd10c92b" TargetMode="External"/><Relationship Id="rId7" Type="http://schemas.openxmlformats.org/officeDocument/2006/relationships/hyperlink" Target="https://www.kaggle.com/code/iamleonie/time-series-interpreting-acf-and-pacf/notebook"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6" Type="http://schemas.openxmlformats.org/officeDocument/2006/relationships/hyperlink" Target="https://medium.com/towards-data-science/interpreting-acf-and-pacf-plots-for-time-series-forecasting-af0d6db4061c" TargetMode="External"/><Relationship Id="rId5" Type="http://schemas.openxmlformats.org/officeDocument/2006/relationships/hyperlink" Target="https://nbviewer.org/github/nicolasfauchereau/Auckland_Cycling/blob/master/notebooks/Auckland_cycling_and_weather.ipynb" TargetMode="External"/><Relationship Id="rId4" Type="http://schemas.openxmlformats.org/officeDocument/2006/relationships/hyperlink" Target="https://github.com/facebook/proph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demand-forecasting-kernels-onl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Danielle Paes Barretto</a:t>
            </a:r>
          </a:p>
          <a:p>
            <a:r>
              <a:rPr lang="en-US" dirty="0">
                <a:solidFill>
                  <a:schemeClr val="tx1">
                    <a:lumMod val="85000"/>
                    <a:lumOff val="15000"/>
                  </a:schemeClr>
                </a:solidFill>
              </a:rPr>
              <a:t>April 25, 2023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a:xfrm>
            <a:off x="1097280" y="2108201"/>
            <a:ext cx="10058400" cy="3914911"/>
          </a:xfrm>
        </p:spPr>
        <p:txBody>
          <a:bodyPr/>
          <a:lstStyle/>
          <a:p>
            <a:pPr>
              <a:buFont typeface="Wingdings" panose="05000000000000000000" pitchFamily="2" charset="2"/>
              <a:buChar char="v"/>
            </a:pPr>
            <a:r>
              <a:rPr lang="en-US" dirty="0">
                <a:effectLst/>
              </a:rPr>
              <a:t> It is a tool used to predict future outcomes based on past data and current trends.</a:t>
            </a:r>
          </a:p>
          <a:p>
            <a:pPr>
              <a:buFont typeface="Wingdings" panose="05000000000000000000" pitchFamily="2" charset="2"/>
              <a:buChar char="v"/>
            </a:pPr>
            <a:r>
              <a:rPr lang="en-US" dirty="0">
                <a:effectLst/>
              </a:rPr>
              <a:t> It can help businesses make better decisions. </a:t>
            </a:r>
            <a:endParaRPr lang="en-US" dirty="0"/>
          </a:p>
          <a:p>
            <a:pPr>
              <a:buFont typeface="Wingdings" panose="05000000000000000000" pitchFamily="2" charset="2"/>
              <a:buChar char="v"/>
            </a:pPr>
            <a:r>
              <a:rPr lang="en-US" dirty="0">
                <a:effectLst/>
              </a:rPr>
              <a:t> It can inform government policy decisions. </a:t>
            </a:r>
            <a:endParaRPr lang="en-US" dirty="0"/>
          </a:p>
          <a:p>
            <a:pPr>
              <a:buFont typeface="Wingdings" panose="05000000000000000000" pitchFamily="2" charset="2"/>
              <a:buChar char="v"/>
            </a:pPr>
            <a:r>
              <a:rPr lang="en-US" dirty="0">
                <a:effectLst/>
              </a:rPr>
              <a:t> Ultimately, it benefits the population by ensuring resources are allocated in the most effective way.</a:t>
            </a:r>
            <a:endParaRPr lang="en-NL" dirty="0"/>
          </a:p>
        </p:txBody>
      </p:sp>
      <p:pic>
        <p:nvPicPr>
          <p:cNvPr id="5" name="Picture 4">
            <a:extLst>
              <a:ext uri="{FF2B5EF4-FFF2-40B4-BE49-F238E27FC236}">
                <a16:creationId xmlns:a16="http://schemas.microsoft.com/office/drawing/2014/main" id="{0C880F6C-103D-B722-860F-E2BE435B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63" y="181247"/>
            <a:ext cx="2255385" cy="1661467"/>
          </a:xfrm>
          <a:prstGeom prst="rect">
            <a:avLst/>
          </a:prstGeom>
        </p:spPr>
      </p:pic>
    </p:spTree>
    <p:extLst>
      <p:ext uri="{BB962C8B-B14F-4D97-AF65-F5344CB8AC3E}">
        <p14:creationId xmlns:p14="http://schemas.microsoft.com/office/powerpoint/2010/main" val="316902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a:xfrm>
            <a:off x="1097280" y="286603"/>
            <a:ext cx="10263146" cy="1450757"/>
          </a:xfrm>
        </p:spPr>
        <p:txBody>
          <a:bodyPr>
            <a:normAutofit/>
          </a:bodyPr>
          <a:lstStyle/>
          <a:p>
            <a:r>
              <a:rPr lang="en-US" sz="4400" dirty="0"/>
              <a:t>Examples of Forecasting Applications</a:t>
            </a:r>
            <a:endParaRPr lang="en-NL" sz="4400"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a:xfrm>
            <a:off x="1097280" y="2108201"/>
            <a:ext cx="10058400" cy="4123634"/>
          </a:xfrm>
        </p:spPr>
        <p:txBody>
          <a:bodyPr>
            <a:normAutofit fontScale="85000" lnSpcReduction="20000"/>
          </a:bodyPr>
          <a:lstStyle/>
          <a:p>
            <a:pPr marL="457200" indent="-457200">
              <a:buFont typeface="+mj-lt"/>
              <a:buAutoNum type="arabicPeriod"/>
            </a:pPr>
            <a:r>
              <a:rPr lang="en-US" b="1" dirty="0">
                <a:effectLst/>
              </a:rPr>
              <a:t>Financial</a:t>
            </a:r>
            <a:r>
              <a:rPr lang="en-US" dirty="0">
                <a:effectLst/>
              </a:rPr>
              <a:t>: Stock market predictions, currency exchange rate forecasting, investment portfolio optimization. </a:t>
            </a:r>
          </a:p>
          <a:p>
            <a:pPr marL="457200" indent="-457200">
              <a:buFont typeface="+mj-lt"/>
              <a:buAutoNum type="arabicPeriod"/>
            </a:pPr>
            <a:r>
              <a:rPr lang="en-US" b="1" dirty="0">
                <a:effectLst/>
              </a:rPr>
              <a:t>Retail</a:t>
            </a:r>
            <a:r>
              <a:rPr lang="en-US" dirty="0">
                <a:effectLst/>
              </a:rPr>
              <a:t>: Demand forecasting, inventory management, pricing optimization. </a:t>
            </a:r>
          </a:p>
          <a:p>
            <a:pPr marL="457200" indent="-457200">
              <a:buFont typeface="+mj-lt"/>
              <a:buAutoNum type="arabicPeriod"/>
            </a:pPr>
            <a:r>
              <a:rPr lang="en-US" b="1" dirty="0">
                <a:effectLst/>
              </a:rPr>
              <a:t>Healthcare</a:t>
            </a:r>
            <a:r>
              <a:rPr lang="en-US" dirty="0">
                <a:effectLst/>
              </a:rPr>
              <a:t>: Disease outbreak forecasting, medical treatment effectiveness, medication side effects. </a:t>
            </a:r>
          </a:p>
          <a:p>
            <a:pPr marL="457200" indent="-457200">
              <a:buFont typeface="+mj-lt"/>
              <a:buAutoNum type="arabicPeriod"/>
            </a:pPr>
            <a:r>
              <a:rPr lang="en-US" b="1" dirty="0">
                <a:effectLst/>
              </a:rPr>
              <a:t>Weather</a:t>
            </a:r>
            <a:r>
              <a:rPr lang="en-US" dirty="0">
                <a:effectLst/>
              </a:rPr>
              <a:t>: Climate change predictions, hurricane tracking, air quality predictions. </a:t>
            </a:r>
          </a:p>
          <a:p>
            <a:pPr marL="457200" indent="-457200">
              <a:buFont typeface="+mj-lt"/>
              <a:buAutoNum type="arabicPeriod"/>
            </a:pPr>
            <a:r>
              <a:rPr lang="en-US" b="1" dirty="0">
                <a:effectLst/>
              </a:rPr>
              <a:t>Manufacturing</a:t>
            </a:r>
            <a:r>
              <a:rPr lang="en-US" dirty="0">
                <a:effectLst/>
              </a:rPr>
              <a:t>: Production planning, supply chain management, machinery maintenance. </a:t>
            </a:r>
          </a:p>
          <a:p>
            <a:pPr marL="457200" indent="-457200">
              <a:buFont typeface="+mj-lt"/>
              <a:buAutoNum type="arabicPeriod"/>
            </a:pPr>
            <a:r>
              <a:rPr lang="en-US" b="1" dirty="0">
                <a:effectLst/>
              </a:rPr>
              <a:t>Energy</a:t>
            </a:r>
            <a:r>
              <a:rPr lang="en-US" dirty="0">
                <a:effectLst/>
              </a:rPr>
              <a:t>: Renewable energy forecasting, energy usage optimization, power grid maintenance. </a:t>
            </a:r>
          </a:p>
          <a:p>
            <a:pPr marL="457200" indent="-457200">
              <a:buFont typeface="+mj-lt"/>
              <a:buAutoNum type="arabicPeriod"/>
            </a:pPr>
            <a:r>
              <a:rPr lang="en-US" b="1" dirty="0">
                <a:effectLst/>
              </a:rPr>
              <a:t>Transportation</a:t>
            </a:r>
            <a:r>
              <a:rPr lang="en-US" dirty="0">
                <a:effectLst/>
              </a:rPr>
              <a:t>: Traffic flow predictions, airline scheduling, ride-sharing optimization.</a:t>
            </a:r>
          </a:p>
          <a:p>
            <a:pPr marL="457200" indent="-457200">
              <a:buFont typeface="+mj-lt"/>
              <a:buAutoNum type="arabicPeriod"/>
            </a:pPr>
            <a:r>
              <a:rPr lang="en-US" b="1" dirty="0">
                <a:effectLst/>
              </a:rPr>
              <a:t>Sports</a:t>
            </a:r>
            <a:r>
              <a:rPr lang="en-US" dirty="0">
                <a:effectLst/>
              </a:rPr>
              <a:t>: Team performance predictions, player performance analysis, win probability estimations. </a:t>
            </a:r>
            <a:endParaRPr lang="en-US" dirty="0"/>
          </a:p>
          <a:p>
            <a:pPr marL="457200" indent="-457200">
              <a:buFont typeface="+mj-lt"/>
              <a:buAutoNum type="arabicPeriod"/>
            </a:pPr>
            <a:r>
              <a:rPr lang="en-US" b="1" dirty="0">
                <a:effectLst/>
              </a:rPr>
              <a:t>Advertising</a:t>
            </a:r>
            <a:r>
              <a:rPr lang="en-US" dirty="0">
                <a:effectLst/>
              </a:rPr>
              <a:t>: Ad placement optimization, campaign effectiveness, customer segmentation. </a:t>
            </a:r>
            <a:endParaRPr lang="en-US" dirty="0"/>
          </a:p>
          <a:p>
            <a:pPr marL="457200" indent="-457200">
              <a:buFont typeface="+mj-lt"/>
              <a:buAutoNum type="arabicPeriod"/>
            </a:pPr>
            <a:r>
              <a:rPr lang="en-US" b="1" dirty="0">
                <a:effectLst/>
              </a:rPr>
              <a:t>Security</a:t>
            </a:r>
            <a:r>
              <a:rPr lang="en-US" dirty="0">
                <a:effectLst/>
              </a:rPr>
              <a:t>: Intrusion detection, anomaly detection, malware analysis.</a:t>
            </a:r>
            <a:endParaRPr lang="en-NL" dirty="0"/>
          </a:p>
        </p:txBody>
      </p:sp>
    </p:spTree>
    <p:extLst>
      <p:ext uri="{BB962C8B-B14F-4D97-AF65-F5344CB8AC3E}">
        <p14:creationId xmlns:p14="http://schemas.microsoft.com/office/powerpoint/2010/main" val="36258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CD087-FD0A-85B3-DD70-D179A091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18" y="171468"/>
            <a:ext cx="7030278" cy="57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75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pic>
        <p:nvPicPr>
          <p:cNvPr id="6" name="Picture 5">
            <a:extLst>
              <a:ext uri="{FF2B5EF4-FFF2-40B4-BE49-F238E27FC236}">
                <a16:creationId xmlns:a16="http://schemas.microsoft.com/office/drawing/2014/main" id="{276C6385-56B7-E1DD-4B26-D74DE4DA45B6}"/>
              </a:ext>
            </a:extLst>
          </p:cNvPr>
          <p:cNvPicPr>
            <a:picLocks noChangeAspect="1"/>
          </p:cNvPicPr>
          <p:nvPr/>
        </p:nvPicPr>
        <p:blipFill>
          <a:blip r:embed="rId2"/>
          <a:stretch>
            <a:fillRect/>
          </a:stretch>
        </p:blipFill>
        <p:spPr>
          <a:xfrm>
            <a:off x="195669" y="4674804"/>
            <a:ext cx="6032428" cy="1161485"/>
          </a:xfrm>
          <a:prstGeom prst="rect">
            <a:avLst/>
          </a:prstGeom>
        </p:spPr>
      </p:pic>
      <p:pic>
        <p:nvPicPr>
          <p:cNvPr id="8" name="Picture 7">
            <a:extLst>
              <a:ext uri="{FF2B5EF4-FFF2-40B4-BE49-F238E27FC236}">
                <a16:creationId xmlns:a16="http://schemas.microsoft.com/office/drawing/2014/main" id="{771F7816-FCB3-C457-9549-101B1E77C051}"/>
              </a:ext>
            </a:extLst>
          </p:cNvPr>
          <p:cNvPicPr>
            <a:picLocks noChangeAspect="1"/>
          </p:cNvPicPr>
          <p:nvPr/>
        </p:nvPicPr>
        <p:blipFill>
          <a:blip r:embed="rId3"/>
          <a:stretch>
            <a:fillRect/>
          </a:stretch>
        </p:blipFill>
        <p:spPr>
          <a:xfrm>
            <a:off x="195668" y="3012738"/>
            <a:ext cx="6032429" cy="1223360"/>
          </a:xfrm>
          <a:prstGeom prst="rect">
            <a:avLst/>
          </a:prstGeom>
        </p:spPr>
      </p:pic>
      <p:pic>
        <p:nvPicPr>
          <p:cNvPr id="3" name="Picture 2">
            <a:extLst>
              <a:ext uri="{FF2B5EF4-FFF2-40B4-BE49-F238E27FC236}">
                <a16:creationId xmlns:a16="http://schemas.microsoft.com/office/drawing/2014/main" id="{F021986E-4503-A017-40EE-2DD94CE891AE}"/>
              </a:ext>
            </a:extLst>
          </p:cNvPr>
          <p:cNvPicPr>
            <a:picLocks noChangeAspect="1"/>
          </p:cNvPicPr>
          <p:nvPr/>
        </p:nvPicPr>
        <p:blipFill>
          <a:blip r:embed="rId4"/>
          <a:stretch>
            <a:fillRect/>
          </a:stretch>
        </p:blipFill>
        <p:spPr>
          <a:xfrm>
            <a:off x="6228097" y="3988646"/>
            <a:ext cx="5706197" cy="1115199"/>
          </a:xfrm>
          <a:prstGeom prst="rect">
            <a:avLst/>
          </a:prstGeom>
        </p:spPr>
      </p:pic>
    </p:spTree>
    <p:extLst>
      <p:ext uri="{BB962C8B-B14F-4D97-AF65-F5344CB8AC3E}">
        <p14:creationId xmlns:p14="http://schemas.microsoft.com/office/powerpoint/2010/main" val="411629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pic>
        <p:nvPicPr>
          <p:cNvPr id="5" name="Picture 4">
            <a:extLst>
              <a:ext uri="{FF2B5EF4-FFF2-40B4-BE49-F238E27FC236}">
                <a16:creationId xmlns:a16="http://schemas.microsoft.com/office/drawing/2014/main" id="{0BE4C2DD-03D7-EEB5-A08D-7A721A107796}"/>
              </a:ext>
            </a:extLst>
          </p:cNvPr>
          <p:cNvPicPr>
            <a:picLocks noChangeAspect="1"/>
          </p:cNvPicPr>
          <p:nvPr/>
        </p:nvPicPr>
        <p:blipFill>
          <a:blip r:embed="rId2"/>
          <a:stretch>
            <a:fillRect/>
          </a:stretch>
        </p:blipFill>
        <p:spPr>
          <a:xfrm>
            <a:off x="0" y="3617381"/>
            <a:ext cx="7643522" cy="1493649"/>
          </a:xfrm>
          <a:prstGeom prst="rect">
            <a:avLst/>
          </a:prstGeom>
        </p:spPr>
      </p:pic>
      <p:pic>
        <p:nvPicPr>
          <p:cNvPr id="7" name="Picture 6">
            <a:extLst>
              <a:ext uri="{FF2B5EF4-FFF2-40B4-BE49-F238E27FC236}">
                <a16:creationId xmlns:a16="http://schemas.microsoft.com/office/drawing/2014/main" id="{8B746B1B-B401-9A84-7847-491060AA3400}"/>
              </a:ext>
            </a:extLst>
          </p:cNvPr>
          <p:cNvPicPr>
            <a:picLocks noChangeAspect="1"/>
          </p:cNvPicPr>
          <p:nvPr/>
        </p:nvPicPr>
        <p:blipFill>
          <a:blip r:embed="rId3"/>
          <a:stretch>
            <a:fillRect/>
          </a:stretch>
        </p:blipFill>
        <p:spPr>
          <a:xfrm>
            <a:off x="4165862" y="5111030"/>
            <a:ext cx="7704488" cy="1562235"/>
          </a:xfrm>
          <a:prstGeom prst="rect">
            <a:avLst/>
          </a:prstGeom>
        </p:spPr>
      </p:pic>
    </p:spTree>
    <p:extLst>
      <p:ext uri="{BB962C8B-B14F-4D97-AF65-F5344CB8AC3E}">
        <p14:creationId xmlns:p14="http://schemas.microsoft.com/office/powerpoint/2010/main" val="164423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708018"/>
          </a:xfrm>
        </p:spPr>
        <p:txBody>
          <a:bodyPr>
            <a:normAutofit/>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i.e. </a:t>
            </a:r>
            <a:r>
              <a:rPr lang="en-US" sz="1600" kern="100" dirty="0">
                <a:solidFill>
                  <a:srgbClr val="212529"/>
                </a:solidFill>
                <a:latin typeface="Roboto Slab" pitchFamily="2" charset="0"/>
                <a:ea typeface="Calibri" panose="020F0502020204030204" pitchFamily="34" charset="0"/>
                <a:cs typeface="Times New Roman" panose="02020603050405020304" pitchFamily="18" charset="0"/>
              </a:rPr>
              <a:t>, a</a:t>
            </a:r>
            <a:r>
              <a:rPr lang="en-US" sz="1600" b="0" i="0" dirty="0">
                <a:solidFill>
                  <a:srgbClr val="212529"/>
                </a:solidFill>
                <a:effectLst/>
                <a:latin typeface="Roboto Slab" pitchFamily="2" charset="0"/>
              </a:rPr>
              <a:t> </a:t>
            </a:r>
            <a:r>
              <a:rPr lang="en-US" sz="1600" b="1" i="0" dirty="0">
                <a:solidFill>
                  <a:srgbClr val="212529"/>
                </a:solidFill>
                <a:effectLst/>
                <a:latin typeface="Roboto Slab" pitchFamily="2" charset="0"/>
              </a:rPr>
              <a:t>cyclic</a:t>
            </a:r>
            <a:r>
              <a:rPr lang="en-US" sz="1600" b="0" i="0" dirty="0">
                <a:solidFill>
                  <a:srgbClr val="212529"/>
                </a:solidFill>
                <a:effectLst/>
                <a:latin typeface="Roboto Slab" pitchFamily="2" charset="0"/>
              </a:rPr>
              <a:t> pattern exists when data exhibit rises and falls that are </a:t>
            </a:r>
            <a:r>
              <a:rPr lang="en-US" sz="1600" b="0" i="1" dirty="0">
                <a:solidFill>
                  <a:srgbClr val="212529"/>
                </a:solidFill>
                <a:effectLst/>
                <a:latin typeface="Roboto Slab" pitchFamily="2" charset="0"/>
              </a:rPr>
              <a:t>not of fixed period</a:t>
            </a:r>
            <a:r>
              <a:rPr lang="en-US" sz="1600" b="0" i="0" dirty="0">
                <a:solidFill>
                  <a:srgbClr val="212529"/>
                </a:solidFill>
                <a:effectLst/>
                <a:latin typeface="Roboto Slab" pitchFamily="2" charset="0"/>
              </a:rPr>
              <a:t>.</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This type of behaviour can be seen in economies, epidemics, animal populations, volcano eruptions, and other natural processes.</a:t>
            </a:r>
          </a:p>
          <a:p>
            <a:endParaRPr lang="en-NL" dirty="0"/>
          </a:p>
        </p:txBody>
      </p:sp>
      <p:pic>
        <p:nvPicPr>
          <p:cNvPr id="5" name="Picture 4">
            <a:extLst>
              <a:ext uri="{FF2B5EF4-FFF2-40B4-BE49-F238E27FC236}">
                <a16:creationId xmlns:a16="http://schemas.microsoft.com/office/drawing/2014/main" id="{0DCEF589-BD63-609E-DC5B-95F68741EAA1}"/>
              </a:ext>
            </a:extLst>
          </p:cNvPr>
          <p:cNvPicPr>
            <a:picLocks noChangeAspect="1"/>
          </p:cNvPicPr>
          <p:nvPr/>
        </p:nvPicPr>
        <p:blipFill>
          <a:blip r:embed="rId2"/>
          <a:stretch>
            <a:fillRect/>
          </a:stretch>
        </p:blipFill>
        <p:spPr>
          <a:xfrm>
            <a:off x="1381513" y="3816220"/>
            <a:ext cx="8845384" cy="1914787"/>
          </a:xfrm>
          <a:prstGeom prst="rect">
            <a:avLst/>
          </a:prstGeom>
        </p:spPr>
      </p:pic>
      <p:sp>
        <p:nvSpPr>
          <p:cNvPr id="6" name="TextBox 5">
            <a:extLst>
              <a:ext uri="{FF2B5EF4-FFF2-40B4-BE49-F238E27FC236}">
                <a16:creationId xmlns:a16="http://schemas.microsoft.com/office/drawing/2014/main" id="{898AD637-859F-085A-932E-667BB7916D91}"/>
              </a:ext>
            </a:extLst>
          </p:cNvPr>
          <p:cNvSpPr txBox="1"/>
          <p:nvPr/>
        </p:nvSpPr>
        <p:spPr>
          <a:xfrm>
            <a:off x="811764" y="5915608"/>
            <a:ext cx="3442996" cy="369332"/>
          </a:xfrm>
          <a:prstGeom prst="rect">
            <a:avLst/>
          </a:prstGeom>
          <a:noFill/>
        </p:spPr>
        <p:txBody>
          <a:bodyPr wrap="square" rtlCol="0">
            <a:spAutoFit/>
          </a:bodyPr>
          <a:lstStyle/>
          <a:p>
            <a:r>
              <a:rPr lang="en-US" dirty="0">
                <a:hlinkClick r:id="rId3"/>
              </a:rPr>
              <a:t>Yearly sunspots data 1700-2008</a:t>
            </a:r>
            <a:endParaRPr lang="en-NL" dirty="0"/>
          </a:p>
        </p:txBody>
      </p:sp>
    </p:spTree>
    <p:extLst>
      <p:ext uri="{BB962C8B-B14F-4D97-AF65-F5344CB8AC3E}">
        <p14:creationId xmlns:p14="http://schemas.microsoft.com/office/powerpoint/2010/main" val="155964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pic>
        <p:nvPicPr>
          <p:cNvPr id="4" name="Picture 3">
            <a:extLst>
              <a:ext uri="{FF2B5EF4-FFF2-40B4-BE49-F238E27FC236}">
                <a16:creationId xmlns:a16="http://schemas.microsoft.com/office/drawing/2014/main" id="{14CEEA3A-AA2B-14B2-60D8-CD5D6E3A9ABD}"/>
              </a:ext>
            </a:extLst>
          </p:cNvPr>
          <p:cNvPicPr>
            <a:picLocks noChangeAspect="1"/>
          </p:cNvPicPr>
          <p:nvPr/>
        </p:nvPicPr>
        <p:blipFill>
          <a:blip r:embed="rId2"/>
          <a:stretch>
            <a:fillRect/>
          </a:stretch>
        </p:blipFill>
        <p:spPr>
          <a:xfrm>
            <a:off x="4143451" y="4735794"/>
            <a:ext cx="6838756" cy="1480406"/>
          </a:xfrm>
          <a:prstGeom prst="rect">
            <a:avLst/>
          </a:prstGeom>
        </p:spPr>
      </p:pic>
      <p:pic>
        <p:nvPicPr>
          <p:cNvPr id="6" name="Picture 5">
            <a:extLst>
              <a:ext uri="{FF2B5EF4-FFF2-40B4-BE49-F238E27FC236}">
                <a16:creationId xmlns:a16="http://schemas.microsoft.com/office/drawing/2014/main" id="{27725FD6-2182-EBD0-3DBD-3707B8A4EBF8}"/>
              </a:ext>
            </a:extLst>
          </p:cNvPr>
          <p:cNvPicPr>
            <a:picLocks noChangeAspect="1"/>
          </p:cNvPicPr>
          <p:nvPr/>
        </p:nvPicPr>
        <p:blipFill>
          <a:blip r:embed="rId3"/>
          <a:stretch>
            <a:fillRect/>
          </a:stretch>
        </p:blipFill>
        <p:spPr>
          <a:xfrm>
            <a:off x="1036320" y="3183286"/>
            <a:ext cx="5932969" cy="1552508"/>
          </a:xfrm>
          <a:prstGeom prst="rect">
            <a:avLst/>
          </a:prstGeom>
        </p:spPr>
      </p:pic>
    </p:spTree>
    <p:extLst>
      <p:ext uri="{BB962C8B-B14F-4D97-AF65-F5344CB8AC3E}">
        <p14:creationId xmlns:p14="http://schemas.microsoft.com/office/powerpoint/2010/main" val="390927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x seasonality x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a:t>
            </a:r>
            <a:r>
              <a:rPr lang="en-US" b="1" dirty="0"/>
              <a:t>non-stationary</a:t>
            </a:r>
            <a:r>
              <a:rPr lang="en-US" dirty="0"/>
              <a:t>.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a:t>
            </a:r>
            <a:r>
              <a:rPr lang="en-US" b="1" dirty="0"/>
              <a:t>stationary</a:t>
            </a:r>
            <a:r>
              <a:rPr lang="en-US" dirty="0"/>
              <a:t>.</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2692399"/>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p>
          <a:p>
            <a:pPr>
              <a:buFont typeface="Wingdings" panose="05000000000000000000" pitchFamily="2" charset="2"/>
              <a:buChar char="§"/>
            </a:pPr>
            <a:r>
              <a:rPr lang="en-US" b="1" dirty="0"/>
              <a:t> (S)ARIMAX </a:t>
            </a:r>
            <a:r>
              <a:rPr lang="en-US" dirty="0"/>
              <a:t>is a extension of the ARIMA model using exogenous variable, i.e., variables that might have influence on the target. For instance, temperature might help in predicting the number of ice cream sold, the number of nurses in a shift might have influence on the waiting time of patients.</a:t>
            </a:r>
            <a:endParaRPr lang="en-NL" dirty="0"/>
          </a:p>
        </p:txBody>
      </p:sp>
    </p:spTree>
    <p:extLst>
      <p:ext uri="{BB962C8B-B14F-4D97-AF65-F5344CB8AC3E}">
        <p14:creationId xmlns:p14="http://schemas.microsoft.com/office/powerpoint/2010/main" val="3797861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779228" y="2343232"/>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779228" y="3227815"/>
            <a:ext cx="3666966" cy="2400657"/>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endParaRPr lang="en-US" dirty="0"/>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446194" y="3227815"/>
            <a:ext cx="5840372" cy="646331"/>
            <a:chOff x="4764246" y="3220278"/>
            <a:chExt cx="5840372" cy="646331"/>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294013" cy="646331"/>
            </a:xfrm>
            <a:prstGeom prst="rect">
              <a:avLst/>
            </a:prstGeom>
            <a:noFill/>
          </p:spPr>
          <p:txBody>
            <a:bodyPr wrap="none" rtlCol="0">
              <a:spAutoFit/>
            </a:bodyPr>
            <a:lstStyle/>
            <a:p>
              <a:r>
                <a:rPr lang="en-US" dirty="0"/>
                <a:t>Number of periods of the TS used in the calculation</a:t>
              </a:r>
            </a:p>
            <a:p>
              <a:r>
                <a:rPr lang="en-US" dirty="0"/>
                <a:t>(incorporate the effect of past values into our model)</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376619" y="4230107"/>
            <a:ext cx="7550337"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 (incorporate the amount of differencing)</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446194" y="5189890"/>
            <a:ext cx="7073257" cy="923330"/>
            <a:chOff x="4764246" y="4703196"/>
            <a:chExt cx="7073257" cy="923330"/>
          </a:xfrm>
        </p:grpSpPr>
        <p:sp>
          <p:nvSpPr>
            <p:cNvPr id="8" name="TextBox 7">
              <a:extLst>
                <a:ext uri="{FF2B5EF4-FFF2-40B4-BE49-F238E27FC236}">
                  <a16:creationId xmlns:a16="http://schemas.microsoft.com/office/drawing/2014/main" id="{4D7636AB-592E-B902-4F3E-E9A1578D23E1}"/>
                </a:ext>
              </a:extLst>
            </p:cNvPr>
            <p:cNvSpPr txBox="1"/>
            <p:nvPr/>
          </p:nvSpPr>
          <p:spPr>
            <a:xfrm>
              <a:off x="5310604" y="4703196"/>
              <a:ext cx="6526899" cy="923330"/>
            </a:xfrm>
            <a:prstGeom prst="rect">
              <a:avLst/>
            </a:prstGeom>
            <a:noFill/>
          </p:spPr>
          <p:txBody>
            <a:bodyPr wrap="square" rtlCol="0">
              <a:spAutoFit/>
            </a:bodyPr>
            <a:lstStyle/>
            <a:p>
              <a:r>
                <a:rPr lang="en-US" dirty="0"/>
                <a:t>Number of lags of the error component</a:t>
              </a:r>
            </a:p>
            <a:p>
              <a:r>
                <a:rPr lang="en-US" dirty="0"/>
                <a:t>(allows us to set the error of our model as a linear combination of the error values observed at previous time points in the past)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7" name="Picture 16">
            <a:extLst>
              <a:ext uri="{FF2B5EF4-FFF2-40B4-BE49-F238E27FC236}">
                <a16:creationId xmlns:a16="http://schemas.microsoft.com/office/drawing/2014/main" id="{A4D2F97C-0F44-0023-E1A7-CB217A6A5535}"/>
              </a:ext>
            </a:extLst>
          </p:cNvPr>
          <p:cNvPicPr>
            <a:picLocks noChangeAspect="1"/>
          </p:cNvPicPr>
          <p:nvPr/>
        </p:nvPicPr>
        <p:blipFill>
          <a:blip r:embed="rId3"/>
          <a:stretch>
            <a:fillRect/>
          </a:stretch>
        </p:blipFill>
        <p:spPr>
          <a:xfrm>
            <a:off x="827086" y="5625156"/>
            <a:ext cx="3520745" cy="281964"/>
          </a:xfrm>
          <a:prstGeom prst="rect">
            <a:avLst/>
          </a:prstGeom>
        </p:spPr>
      </p:pic>
      <p:pic>
        <p:nvPicPr>
          <p:cNvPr id="19" name="Picture 18">
            <a:extLst>
              <a:ext uri="{FF2B5EF4-FFF2-40B4-BE49-F238E27FC236}">
                <a16:creationId xmlns:a16="http://schemas.microsoft.com/office/drawing/2014/main" id="{AA6F67D4-53A5-6902-01B9-1AD410E6D6F3}"/>
              </a:ext>
            </a:extLst>
          </p:cNvPr>
          <p:cNvPicPr>
            <a:picLocks noChangeAspect="1"/>
          </p:cNvPicPr>
          <p:nvPr/>
        </p:nvPicPr>
        <p:blipFill>
          <a:blip r:embed="rId4"/>
          <a:stretch>
            <a:fillRect/>
          </a:stretch>
        </p:blipFill>
        <p:spPr>
          <a:xfrm>
            <a:off x="827086" y="3550980"/>
            <a:ext cx="3368332" cy="358171"/>
          </a:xfrm>
          <a:prstGeom prst="rect">
            <a:avLst/>
          </a:prstGeom>
        </p:spPr>
      </p:pic>
    </p:spTree>
    <p:extLst>
      <p:ext uri="{BB962C8B-B14F-4D97-AF65-F5344CB8AC3E}">
        <p14:creationId xmlns:p14="http://schemas.microsoft.com/office/powerpoint/2010/main" val="321985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 and ways of making TS stationary.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normAutofit fontScale="77500" lnSpcReduction="20000"/>
          </a:bodyPr>
          <a:lstStyle/>
          <a:p>
            <a:pPr>
              <a:buFont typeface="Wingdings" panose="05000000000000000000" pitchFamily="2" charset="2"/>
              <a:buChar char="§"/>
            </a:pPr>
            <a:r>
              <a:rPr lang="en-US" sz="1800" dirty="0"/>
              <a:t> </a:t>
            </a:r>
            <a:r>
              <a:rPr lang="en-US" dirty="0"/>
              <a:t>Stationary time series has mean and variance constant over time.</a:t>
            </a:r>
          </a:p>
          <a:p>
            <a:pPr>
              <a:buFont typeface="Wingdings" panose="05000000000000000000" pitchFamily="2" charset="2"/>
              <a:buChar char="§"/>
            </a:pPr>
            <a:r>
              <a:rPr lang="en-US" b="1" i="0" dirty="0">
                <a:solidFill>
                  <a:srgbClr val="0B0B0B"/>
                </a:solidFill>
                <a:effectLst/>
              </a:rPr>
              <a:t> Differencing</a:t>
            </a:r>
            <a:r>
              <a:rPr lang="en-US" b="0" i="0" dirty="0">
                <a:solidFill>
                  <a:srgbClr val="0B0B0B"/>
                </a:solidFill>
                <a:effectLst/>
              </a:rPr>
              <a:t> is a method of transforming a non-stationary time series to a stationary one.</a:t>
            </a:r>
          </a:p>
          <a:p>
            <a:pPr>
              <a:buFont typeface="Wingdings" panose="05000000000000000000" pitchFamily="2" charset="2"/>
              <a:buChar char="§"/>
            </a:pPr>
            <a:r>
              <a:rPr lang="en-US" b="0" i="0" dirty="0">
                <a:solidFill>
                  <a:srgbClr val="0B0B0B"/>
                </a:solidFill>
                <a:effectLst/>
              </a:rPr>
              <a:t> The number of times of differencing needed to render the series stationary will be the differenced I(d) term in our ARIMA model.</a:t>
            </a:r>
          </a:p>
          <a:p>
            <a:pPr>
              <a:buFont typeface="Wingdings" panose="05000000000000000000" pitchFamily="2" charset="2"/>
              <a:buChar char="§"/>
            </a:pPr>
            <a:r>
              <a:rPr lang="en-US" dirty="0"/>
              <a:t> ADF and KPSS tests can help to know how many times or if differencing is the way to go.</a:t>
            </a:r>
          </a:p>
          <a:p>
            <a:pPr>
              <a:buFont typeface="Wingdings" panose="05000000000000000000" pitchFamily="2" charset="2"/>
              <a:buChar char="§"/>
            </a:pPr>
            <a:r>
              <a:rPr lang="en-US" dirty="0"/>
              <a:t> However, other common transformations for enforcing stationarity include (sometimes in combination with one another):</a:t>
            </a:r>
          </a:p>
          <a:p>
            <a:pPr lvl="1">
              <a:buFont typeface="Wingdings" panose="05000000000000000000" pitchFamily="2" charset="2"/>
              <a:buChar char="§"/>
            </a:pPr>
            <a:r>
              <a:rPr lang="en-US" sz="1600" dirty="0"/>
              <a:t> Square root or N-</a:t>
            </a:r>
            <a:r>
              <a:rPr lang="en-US" sz="1600" dirty="0" err="1"/>
              <a:t>th</a:t>
            </a:r>
            <a:r>
              <a:rPr lang="en-US" sz="1600" dirty="0"/>
              <a:t> root transformations</a:t>
            </a:r>
          </a:p>
          <a:p>
            <a:pPr lvl="1">
              <a:buFont typeface="Wingdings" panose="05000000000000000000" pitchFamily="2" charset="2"/>
              <a:buChar char="§"/>
            </a:pPr>
            <a:r>
              <a:rPr lang="en-US" sz="1600" dirty="0"/>
              <a:t> De-trending your time series</a:t>
            </a:r>
          </a:p>
          <a:p>
            <a:pPr lvl="1">
              <a:buFont typeface="Wingdings" panose="05000000000000000000" pitchFamily="2" charset="2"/>
              <a:buChar char="§"/>
            </a:pPr>
            <a:r>
              <a:rPr lang="en-US" sz="1600" dirty="0"/>
              <a:t> Differencing your time series one or more times</a:t>
            </a:r>
          </a:p>
          <a:p>
            <a:pPr lvl="1">
              <a:buFont typeface="Wingdings" panose="05000000000000000000" pitchFamily="2" charset="2"/>
              <a:buChar char="§"/>
            </a:pPr>
            <a:r>
              <a:rPr lang="en-US" sz="1600" dirty="0"/>
              <a:t> Log transformations</a:t>
            </a:r>
          </a:p>
          <a:p>
            <a:pPr>
              <a:buFont typeface="Wingdings" panose="05000000000000000000" pitchFamily="2" charset="2"/>
              <a:buChar char="§"/>
            </a:pPr>
            <a:r>
              <a:rPr lang="en-US" dirty="0"/>
              <a:t> Note, however, that a transformation on data as a pre-processing stage will result in forecasts in the transformed space. When in doubt, let the </a:t>
            </a:r>
            <a:r>
              <a:rPr lang="en-US" b="1" dirty="0" err="1"/>
              <a:t>auto_arima</a:t>
            </a:r>
            <a:r>
              <a:rPr lang="en-US" dirty="0"/>
              <a:t> function do the heavy lifting for you. Read more on difference stationarity in </a:t>
            </a:r>
            <a:r>
              <a:rPr lang="en-US" dirty="0">
                <a:hlinkClick r:id="rId3"/>
              </a:rPr>
              <a:t>this Duke article</a:t>
            </a:r>
            <a:r>
              <a:rPr lang="en-US" dirty="0"/>
              <a:t>.</a:t>
            </a:r>
            <a:r>
              <a:rPr lang="en-US" dirty="0">
                <a:solidFill>
                  <a:srgbClr val="0B0B0B"/>
                </a:solidFill>
              </a:rPr>
              <a:t> </a:t>
            </a:r>
            <a:endParaRPr lang="en-US" dirty="0"/>
          </a:p>
        </p:txBody>
      </p:sp>
    </p:spTree>
    <p:extLst>
      <p:ext uri="{BB962C8B-B14F-4D97-AF65-F5344CB8AC3E}">
        <p14:creationId xmlns:p14="http://schemas.microsoft.com/office/powerpoint/2010/main" val="4120470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9E11-A1ED-6202-D061-0C486BB7F536}"/>
              </a:ext>
            </a:extLst>
          </p:cNvPr>
          <p:cNvSpPr>
            <a:spLocks noGrp="1"/>
          </p:cNvSpPr>
          <p:nvPr>
            <p:ph type="title"/>
          </p:nvPr>
        </p:nvSpPr>
        <p:spPr/>
        <p:txBody>
          <a:bodyPr/>
          <a:lstStyle/>
          <a:p>
            <a:r>
              <a:rPr lang="en-US" dirty="0"/>
              <a:t>Seasonal Arima</a:t>
            </a:r>
            <a:endParaRPr lang="en-NL" dirty="0"/>
          </a:p>
        </p:txBody>
      </p:sp>
      <p:sp>
        <p:nvSpPr>
          <p:cNvPr id="3" name="Content Placeholder 2">
            <a:extLst>
              <a:ext uri="{FF2B5EF4-FFF2-40B4-BE49-F238E27FC236}">
                <a16:creationId xmlns:a16="http://schemas.microsoft.com/office/drawing/2014/main" id="{7B2D4DCF-9BCB-4E4B-BB78-7DFD277954F8}"/>
              </a:ext>
            </a:extLst>
          </p:cNvPr>
          <p:cNvSpPr>
            <a:spLocks noGrp="1"/>
          </p:cNvSpPr>
          <p:nvPr>
            <p:ph idx="1"/>
          </p:nvPr>
        </p:nvSpPr>
        <p:spPr/>
        <p:txBody>
          <a:bodyPr/>
          <a:lstStyle/>
          <a:p>
            <a:pPr>
              <a:buFont typeface="Wingdings" panose="05000000000000000000" pitchFamily="2" charset="2"/>
              <a:buChar char="§"/>
            </a:pPr>
            <a:r>
              <a:rPr lang="en-US" dirty="0"/>
              <a:t> When dealing with a seasonal time series, we make use of the </a:t>
            </a:r>
            <a:r>
              <a:rPr lang="en-US" b="1" dirty="0"/>
              <a:t>seasonal ARIMA</a:t>
            </a:r>
            <a:r>
              <a:rPr lang="en-US" dirty="0"/>
              <a:t>, denoted by </a:t>
            </a:r>
            <a:r>
              <a:rPr lang="en-US" b="1" dirty="0"/>
              <a:t>ARIMA(</a:t>
            </a:r>
            <a:r>
              <a:rPr lang="en-US" b="1" dirty="0" err="1"/>
              <a:t>p,d,q</a:t>
            </a:r>
            <a:r>
              <a:rPr lang="en-US" b="1" dirty="0"/>
              <a:t>)(P,D,Q)m</a:t>
            </a:r>
            <a:r>
              <a:rPr lang="en-US" dirty="0"/>
              <a:t>. </a:t>
            </a:r>
          </a:p>
          <a:p>
            <a:pPr>
              <a:buFont typeface="Wingdings" panose="05000000000000000000" pitchFamily="2" charset="2"/>
              <a:buChar char="§"/>
            </a:pPr>
            <a:r>
              <a:rPr lang="en-US" b="1" dirty="0"/>
              <a:t> (p, d, q)</a:t>
            </a:r>
            <a:r>
              <a:rPr lang="en-US" dirty="0"/>
              <a:t> are the non-seasonal parameters described previously, while </a:t>
            </a:r>
            <a:r>
              <a:rPr lang="en-US" b="1" dirty="0"/>
              <a:t>(P, D, Q)</a:t>
            </a:r>
            <a:r>
              <a:rPr lang="en-US" dirty="0"/>
              <a:t> follow the same definition but are applied to the seasonal component of the time series. </a:t>
            </a:r>
          </a:p>
          <a:p>
            <a:pPr>
              <a:buFont typeface="Wingdings" panose="05000000000000000000" pitchFamily="2" charset="2"/>
              <a:buChar char="§"/>
            </a:pPr>
            <a:r>
              <a:rPr lang="en-US" b="1" dirty="0"/>
              <a:t> m</a:t>
            </a:r>
            <a:r>
              <a:rPr lang="en-US" dirty="0"/>
              <a:t> is the periodicity of the time series (</a:t>
            </a:r>
            <a:r>
              <a:rPr lang="en-US" b="1" dirty="0"/>
              <a:t>4</a:t>
            </a:r>
            <a:r>
              <a:rPr lang="en-US" dirty="0"/>
              <a:t> for quarterly periods, </a:t>
            </a:r>
            <a:r>
              <a:rPr lang="en-US" b="1" dirty="0"/>
              <a:t>12</a:t>
            </a:r>
            <a:r>
              <a:rPr lang="en-US" dirty="0"/>
              <a:t> for yearly periods, etc.).</a:t>
            </a:r>
          </a:p>
          <a:p>
            <a:pPr>
              <a:buFont typeface="Wingdings" panose="05000000000000000000" pitchFamily="2" charset="2"/>
              <a:buChar char="§"/>
            </a:pPr>
            <a:r>
              <a:rPr lang="en-US" b="1" dirty="0"/>
              <a:t> D</a:t>
            </a:r>
            <a:r>
              <a:rPr lang="en-US" dirty="0"/>
              <a:t> can be estimated via Canova-Hansen test (</a:t>
            </a:r>
            <a:r>
              <a:rPr lang="en-US" dirty="0">
                <a:hlinkClick r:id="rId2"/>
              </a:rPr>
              <a:t>This test</a:t>
            </a:r>
            <a:r>
              <a:rPr lang="en-US" dirty="0"/>
              <a:t> can be found in de </a:t>
            </a:r>
            <a:r>
              <a:rPr lang="en-US" dirty="0" err="1"/>
              <a:t>pmdarima</a:t>
            </a:r>
            <a:r>
              <a:rPr lang="en-US" dirty="0"/>
              <a:t> package).</a:t>
            </a:r>
          </a:p>
          <a:p>
            <a:pPr>
              <a:buFont typeface="Wingdings" panose="05000000000000000000" pitchFamily="2" charset="2"/>
              <a:buChar char="§"/>
            </a:pPr>
            <a:r>
              <a:rPr lang="en-US" dirty="0"/>
              <a:t> Auto_arima will estimate it if </a:t>
            </a:r>
            <a:r>
              <a:rPr lang="en-US" dirty="0">
                <a:highlight>
                  <a:srgbClr val="C0C0C0"/>
                </a:highlight>
              </a:rPr>
              <a:t>seasonal=True</a:t>
            </a:r>
            <a:r>
              <a:rPr lang="en-US" dirty="0"/>
              <a:t>.</a:t>
            </a:r>
            <a:endParaRPr lang="en-NL" dirty="0"/>
          </a:p>
        </p:txBody>
      </p:sp>
    </p:spTree>
    <p:extLst>
      <p:ext uri="{BB962C8B-B14F-4D97-AF65-F5344CB8AC3E}">
        <p14:creationId xmlns:p14="http://schemas.microsoft.com/office/powerpoint/2010/main" val="6034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a:xfrm>
            <a:off x="1097280" y="2108201"/>
            <a:ext cx="3278777" cy="3760891"/>
          </a:xfrm>
        </p:spPr>
        <p:txBody>
          <a:bodyPr>
            <a:normAutofit/>
          </a:bodyPr>
          <a:lstStyle/>
          <a:p>
            <a:pPr>
              <a:buFont typeface="Wingdings" panose="05000000000000000000" pitchFamily="2" charset="2"/>
              <a:buChar char="q"/>
            </a:pPr>
            <a:r>
              <a:rPr lang="en-US" dirty="0"/>
              <a:t> Introduction to Time Series</a:t>
            </a:r>
          </a:p>
          <a:p>
            <a:pPr lvl="1">
              <a:buFont typeface="Wingdings" panose="05000000000000000000" pitchFamily="2" charset="2"/>
              <a:buChar char="q"/>
            </a:pPr>
            <a:r>
              <a:rPr lang="en-US" dirty="0"/>
              <a:t> Time Series Decomposition</a:t>
            </a:r>
          </a:p>
          <a:p>
            <a:pPr lvl="1">
              <a:buFont typeface="Wingdings" panose="05000000000000000000" pitchFamily="2" charset="2"/>
              <a:buChar char="q"/>
            </a:pPr>
            <a:r>
              <a:rPr lang="en-US" dirty="0"/>
              <a:t> Stationarity Tests</a:t>
            </a:r>
          </a:p>
          <a:p>
            <a:pPr lvl="1">
              <a:buFont typeface="Wingdings" panose="05000000000000000000" pitchFamily="2" charset="2"/>
              <a:buChar char="q"/>
            </a:pPr>
            <a:r>
              <a:rPr lang="en-US" dirty="0"/>
              <a:t> Making a TS stationary</a:t>
            </a:r>
          </a:p>
          <a:p>
            <a:pPr>
              <a:buFont typeface="Wingdings" panose="05000000000000000000" pitchFamily="2" charset="2"/>
              <a:buChar char="q"/>
            </a:pPr>
            <a:r>
              <a:rPr lang="en-US" dirty="0"/>
              <a:t> ARIMA models</a:t>
            </a:r>
          </a:p>
          <a:p>
            <a:pPr lvl="1">
              <a:buFont typeface="Wingdings" panose="05000000000000000000" pitchFamily="2" charset="2"/>
              <a:buChar char="q"/>
            </a:pPr>
            <a:r>
              <a:rPr lang="en-US" dirty="0"/>
              <a:t> Estimate parameters</a:t>
            </a:r>
          </a:p>
          <a:p>
            <a:pPr lvl="1">
              <a:buFont typeface="Wingdings" panose="05000000000000000000" pitchFamily="2" charset="2"/>
              <a:buChar char="q"/>
            </a:pPr>
            <a:r>
              <a:rPr lang="en-US" dirty="0"/>
              <a:t> Fit model</a:t>
            </a:r>
          </a:p>
          <a:p>
            <a:pPr lvl="1">
              <a:buFont typeface="Wingdings" panose="05000000000000000000" pitchFamily="2" charset="2"/>
              <a:buChar char="q"/>
            </a:pPr>
            <a:r>
              <a:rPr lang="en-US" dirty="0"/>
              <a:t> Evaluate model</a:t>
            </a:r>
          </a:p>
          <a:p>
            <a:pPr lvl="1">
              <a:buFont typeface="Wingdings" panose="05000000000000000000" pitchFamily="2" charset="2"/>
              <a:buChar char="q"/>
            </a:pPr>
            <a:r>
              <a:rPr lang="en-US" dirty="0"/>
              <a:t> Forecast</a:t>
            </a:r>
          </a:p>
          <a:p>
            <a:pPr lvl="1">
              <a:buFont typeface="Wingdings" panose="05000000000000000000" pitchFamily="2" charset="2"/>
              <a:buChar char="q"/>
            </a:pPr>
            <a:r>
              <a:rPr lang="en-US" dirty="0"/>
              <a:t> Save model</a:t>
            </a:r>
          </a:p>
          <a:p>
            <a:endParaRPr lang="en-NL" dirty="0"/>
          </a:p>
        </p:txBody>
      </p:sp>
      <p:sp>
        <p:nvSpPr>
          <p:cNvPr id="4" name="Content Placeholder 2">
            <a:extLst>
              <a:ext uri="{FF2B5EF4-FFF2-40B4-BE49-F238E27FC236}">
                <a16:creationId xmlns:a16="http://schemas.microsoft.com/office/drawing/2014/main" id="{C9AFB08F-7053-8A65-31BB-B5DC79CD9631}"/>
              </a:ext>
            </a:extLst>
          </p:cNvPr>
          <p:cNvSpPr txBox="1">
            <a:spLocks/>
          </p:cNvSpPr>
          <p:nvPr/>
        </p:nvSpPr>
        <p:spPr>
          <a:xfrm>
            <a:off x="5355150" y="2135674"/>
            <a:ext cx="600953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a:t> FB Prophet</a:t>
            </a:r>
          </a:p>
          <a:p>
            <a:pPr lvl="1">
              <a:buFont typeface="Wingdings" panose="05000000000000000000" pitchFamily="2" charset="2"/>
              <a:buChar char="q"/>
            </a:pPr>
            <a:r>
              <a:rPr lang="en-US" dirty="0"/>
              <a:t> Prepare data</a:t>
            </a:r>
          </a:p>
          <a:p>
            <a:pPr lvl="1">
              <a:buFont typeface="Wingdings" panose="05000000000000000000" pitchFamily="2" charset="2"/>
              <a:buChar char="q"/>
            </a:pPr>
            <a:r>
              <a:rPr lang="en-US" dirty="0"/>
              <a:t> Train model</a:t>
            </a:r>
          </a:p>
          <a:p>
            <a:pPr lvl="1">
              <a:buFont typeface="Wingdings" panose="05000000000000000000" pitchFamily="2" charset="2"/>
              <a:buChar char="q"/>
            </a:pPr>
            <a:r>
              <a:rPr lang="en-US" dirty="0"/>
              <a:t> Forecast</a:t>
            </a:r>
          </a:p>
          <a:p>
            <a:pPr lvl="1">
              <a:buFont typeface="Wingdings" panose="05000000000000000000" pitchFamily="2" charset="2"/>
              <a:buChar char="q"/>
            </a:pPr>
            <a:r>
              <a:rPr lang="en-US" dirty="0"/>
              <a:t> Prophet Diagnostic Tools (Cross Validation, parameters fine tunning)</a:t>
            </a:r>
          </a:p>
          <a:p>
            <a:pPr lvl="1">
              <a:buFont typeface="Wingdings" panose="05000000000000000000" pitchFamily="2" charset="2"/>
              <a:buChar char="q"/>
            </a:pPr>
            <a:r>
              <a:rPr lang="en-US" dirty="0"/>
              <a:t> Use additional data (holidays) </a:t>
            </a:r>
          </a:p>
          <a:p>
            <a:pPr lvl="1">
              <a:buFont typeface="Wingdings" panose="05000000000000000000" pitchFamily="2" charset="2"/>
              <a:buChar char="q"/>
            </a:pPr>
            <a:r>
              <a:rPr lang="en-US" dirty="0"/>
              <a:t> Save model</a:t>
            </a:r>
          </a:p>
          <a:p>
            <a:pPr>
              <a:buFont typeface="Wingdings" panose="05000000000000000000" pitchFamily="2" charset="2"/>
              <a:buChar char="q"/>
            </a:pPr>
            <a:r>
              <a:rPr lang="en-US" dirty="0"/>
              <a:t> ARIMA vs Prophet</a:t>
            </a:r>
          </a:p>
          <a:p>
            <a:endParaRPr lang="en-NL" dirty="0"/>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3CB88-5967-33D5-8F84-E554D3F6EDAB}"/>
              </a:ext>
            </a:extLst>
          </p:cNvPr>
          <p:cNvSpPr>
            <a:spLocks noGrp="1"/>
          </p:cNvSpPr>
          <p:nvPr>
            <p:ph type="title"/>
          </p:nvPr>
        </p:nvSpPr>
        <p:spPr/>
        <p:txBody>
          <a:bodyPr>
            <a:normAutofit/>
          </a:bodyPr>
          <a:lstStyle/>
          <a:p>
            <a:r>
              <a:rPr lang="en-US" sz="4400" dirty="0"/>
              <a:t>Estimating coefficients numerically</a:t>
            </a:r>
            <a:endParaRPr lang="en-NL" sz="4400" dirty="0"/>
          </a:p>
        </p:txBody>
      </p:sp>
      <p:sp>
        <p:nvSpPr>
          <p:cNvPr id="8" name="Content Placeholder 7">
            <a:extLst>
              <a:ext uri="{FF2B5EF4-FFF2-40B4-BE49-F238E27FC236}">
                <a16:creationId xmlns:a16="http://schemas.microsoft.com/office/drawing/2014/main" id="{DBE26C10-E99C-19D5-BEFD-ED852D78DA30}"/>
              </a:ext>
            </a:extLst>
          </p:cNvPr>
          <p:cNvSpPr>
            <a:spLocks noGrp="1"/>
          </p:cNvSpPr>
          <p:nvPr>
            <p:ph idx="1"/>
          </p:nvPr>
        </p:nvSpPr>
        <p:spPr/>
        <p:txBody>
          <a:bodyPr/>
          <a:lstStyle/>
          <a:p>
            <a:pPr>
              <a:buFont typeface="Wingdings" panose="05000000000000000000" pitchFamily="2" charset="2"/>
              <a:buChar char="ü"/>
            </a:pPr>
            <a:r>
              <a:rPr lang="en-US" dirty="0"/>
              <a:t> ACF and PACF plots can help us find appropriate values for parameters `p` and `q` . However, the interpretation of these plots is not always clear.</a:t>
            </a:r>
          </a:p>
          <a:p>
            <a:pPr>
              <a:buFont typeface="Wingdings" panose="05000000000000000000" pitchFamily="2" charset="2"/>
              <a:buChar char="ü"/>
            </a:pPr>
            <a:r>
              <a:rPr lang="en-US" dirty="0"/>
              <a:t> The numerical method consists in fitting the ARIMA model and observing the values of </a:t>
            </a:r>
            <a:r>
              <a:rPr lang="en-US" b="1" dirty="0"/>
              <a:t>AIC (Akaike Information Criterion)</a:t>
            </a:r>
            <a:r>
              <a:rPr lang="en-US" dirty="0"/>
              <a:t> and </a:t>
            </a:r>
            <a:r>
              <a:rPr lang="en-US" b="1" dirty="0"/>
              <a:t>BIC (Bayesian Information Criterion)</a:t>
            </a:r>
            <a:r>
              <a:rPr lang="en-US" dirty="0"/>
              <a:t>.</a:t>
            </a:r>
          </a:p>
          <a:p>
            <a:pPr>
              <a:buFont typeface="Wingdings" panose="05000000000000000000" pitchFamily="2" charset="2"/>
              <a:buChar char="ü"/>
            </a:pPr>
            <a:r>
              <a:rPr lang="en-US" dirty="0"/>
              <a:t> For both criterium the smaller the better.</a:t>
            </a:r>
          </a:p>
          <a:p>
            <a:pPr>
              <a:buFont typeface="Wingdings" panose="05000000000000000000" pitchFamily="2" charset="2"/>
              <a:buChar char="ü"/>
            </a:pPr>
            <a:r>
              <a:rPr lang="en-US" dirty="0"/>
              <a:t>Usually there is a agreement between AIC and BIC. If there is no agreement choose smaller AIC for a predictive model and smaller BIC for a explanatory model (less complex)</a:t>
            </a:r>
            <a:br>
              <a:rPr lang="en-US" dirty="0"/>
            </a:br>
            <a:endParaRPr lang="en-NL" dirty="0"/>
          </a:p>
        </p:txBody>
      </p:sp>
    </p:spTree>
    <p:extLst>
      <p:ext uri="{BB962C8B-B14F-4D97-AF65-F5344CB8AC3E}">
        <p14:creationId xmlns:p14="http://schemas.microsoft.com/office/powerpoint/2010/main" val="35701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r>
              <a:rPr lang="en-US" b="1" i="0" dirty="0">
                <a:solidFill>
                  <a:srgbClr val="000000"/>
                </a:solidFill>
                <a:effectLst/>
                <a:latin typeface="Helvetica Neue"/>
              </a:rPr>
              <a:t>Box-Jenkins Method</a:t>
            </a:r>
            <a:endParaRPr lang="en-NL" dirty="0"/>
          </a:p>
        </p:txBody>
      </p:sp>
      <p:pic>
        <p:nvPicPr>
          <p:cNvPr id="3" name="Content Placeholder 2">
            <a:extLst>
              <a:ext uri="{FF2B5EF4-FFF2-40B4-BE49-F238E27FC236}">
                <a16:creationId xmlns:a16="http://schemas.microsoft.com/office/drawing/2014/main" id="{F84DA925-6339-28B6-F0AB-29153D4DD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75" y="2108200"/>
            <a:ext cx="6983575" cy="3760788"/>
          </a:xfrm>
        </p:spPr>
      </p:pic>
    </p:spTree>
    <p:extLst>
      <p:ext uri="{BB962C8B-B14F-4D97-AF65-F5344CB8AC3E}">
        <p14:creationId xmlns:p14="http://schemas.microsoft.com/office/powerpoint/2010/main" val="6189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614DE-4164-847E-6815-2BDA30771908}"/>
              </a:ext>
            </a:extLst>
          </p:cNvPr>
          <p:cNvSpPr txBox="1"/>
          <p:nvPr/>
        </p:nvSpPr>
        <p:spPr>
          <a:xfrm>
            <a:off x="216535" y="1034470"/>
            <a:ext cx="5879465" cy="4462760"/>
          </a:xfrm>
          <a:prstGeom prst="rect">
            <a:avLst/>
          </a:prstGeom>
          <a:noFill/>
        </p:spPr>
        <p:txBody>
          <a:bodyPr wrap="square" rtlCol="0">
            <a:spAutoFit/>
          </a:bodyPr>
          <a:lstStyle/>
          <a:p>
            <a:r>
              <a:rPr lang="en-US" sz="3200" b="1" dirty="0"/>
              <a:t>                            on time….</a:t>
            </a:r>
          </a:p>
          <a:p>
            <a:endParaRPr lang="en-US" dirty="0"/>
          </a:p>
          <a:p>
            <a:pPr marL="342900" indent="-342900">
              <a:buAutoNum type="arabicPeriod"/>
            </a:pPr>
            <a:r>
              <a:rPr lang="en-US" dirty="0"/>
              <a:t>Load sales_store_2_item_28.csv</a:t>
            </a:r>
          </a:p>
          <a:p>
            <a:pPr marL="342900" indent="-342900">
              <a:buAutoNum type="arabicPeriod"/>
            </a:pPr>
            <a:r>
              <a:rPr lang="en-US" dirty="0"/>
              <a:t>Apply Box-Jenkins Method</a:t>
            </a:r>
          </a:p>
          <a:p>
            <a:pPr marL="800100" lvl="1" indent="-342900">
              <a:buAutoNum type="arabicPeriod"/>
            </a:pPr>
            <a:r>
              <a:rPr lang="en-US" dirty="0"/>
              <a:t>STEP 1 : Identify</a:t>
            </a:r>
          </a:p>
          <a:p>
            <a:pPr marL="1257300" lvl="2" indent="-342900">
              <a:buAutoNum type="arabicPeriod"/>
            </a:pPr>
            <a:r>
              <a:rPr lang="en-US" dirty="0"/>
              <a:t>Visualize components</a:t>
            </a:r>
          </a:p>
          <a:p>
            <a:pPr marL="1257300" lvl="2" indent="-342900">
              <a:buAutoNum type="arabicPeriod"/>
            </a:pPr>
            <a:r>
              <a:rPr lang="en-US" dirty="0"/>
              <a:t>Stationary?</a:t>
            </a:r>
          </a:p>
          <a:p>
            <a:pPr marL="800100" lvl="1" indent="-342900">
              <a:buAutoNum type="arabicPeriod"/>
            </a:pPr>
            <a:r>
              <a:rPr lang="en-US" dirty="0"/>
              <a:t>STEP 2: Estimate coefficients numerically</a:t>
            </a:r>
          </a:p>
          <a:p>
            <a:pPr marL="1257300" lvl="2" indent="-342900">
              <a:buAutoNum type="arabicPeriod"/>
            </a:pPr>
            <a:r>
              <a:rPr lang="en-US" dirty="0"/>
              <a:t>Run model for different parameters (</a:t>
            </a:r>
            <a:r>
              <a:rPr lang="en-US" dirty="0" err="1"/>
              <a:t>p,d</a:t>
            </a:r>
            <a:r>
              <a:rPr lang="en-US" dirty="0"/>
              <a:t>)</a:t>
            </a:r>
          </a:p>
          <a:p>
            <a:pPr marL="1257300" lvl="2" indent="-342900">
              <a:buAutoNum type="arabicPeriod"/>
            </a:pPr>
            <a:r>
              <a:rPr lang="en-US" dirty="0"/>
              <a:t>Evaluate AIC and BIC</a:t>
            </a:r>
          </a:p>
          <a:p>
            <a:pPr marL="1257300" lvl="2" indent="-342900">
              <a:buAutoNum type="arabicPeriod"/>
            </a:pPr>
            <a:r>
              <a:rPr lang="en-US" dirty="0"/>
              <a:t>Choose parameters</a:t>
            </a:r>
          </a:p>
          <a:p>
            <a:pPr marL="800100" lvl="1" indent="-342900">
              <a:buAutoNum type="arabicPeriod"/>
            </a:pPr>
            <a:r>
              <a:rPr lang="en-US" dirty="0"/>
              <a:t>STEP 3: Evaluate model</a:t>
            </a:r>
          </a:p>
          <a:p>
            <a:pPr marL="1257300" lvl="2" indent="-342900">
              <a:buAutoNum type="arabicPeriod"/>
            </a:pPr>
            <a:r>
              <a:rPr lang="en-US" dirty="0"/>
              <a:t>Summary statistics</a:t>
            </a:r>
          </a:p>
          <a:p>
            <a:pPr marL="1257300" lvl="2" indent="-342900">
              <a:buAutoNum type="arabicPeriod"/>
            </a:pPr>
            <a:r>
              <a:rPr lang="en-US" dirty="0" err="1"/>
              <a:t>plot_diagnostics</a:t>
            </a:r>
            <a:endParaRPr lang="en-US" dirty="0"/>
          </a:p>
          <a:p>
            <a:pPr marL="342900" indent="-342900">
              <a:buAutoNum type="arabicPeriod"/>
            </a:pPr>
            <a:r>
              <a:rPr lang="en-US" dirty="0"/>
              <a:t>Apply </a:t>
            </a:r>
            <a:r>
              <a:rPr lang="en-US" dirty="0" err="1"/>
              <a:t>autoarima</a:t>
            </a:r>
            <a:endParaRPr lang="en-US" dirty="0"/>
          </a:p>
        </p:txBody>
      </p:sp>
      <p:pic>
        <p:nvPicPr>
          <p:cNvPr id="5" name="Picture 4">
            <a:extLst>
              <a:ext uri="{FF2B5EF4-FFF2-40B4-BE49-F238E27FC236}">
                <a16:creationId xmlns:a16="http://schemas.microsoft.com/office/drawing/2014/main" id="{AF6BC8D5-C1C0-A090-0FD1-526450F2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661554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normAutofit fontScale="85000" lnSpcReduction="10000"/>
          </a:bodyPr>
          <a:lstStyle/>
          <a:p>
            <a:pPr marL="0" indent="0">
              <a:spcBef>
                <a:spcPts val="0"/>
              </a:spcBef>
              <a:spcAft>
                <a:spcPts val="0"/>
              </a:spcAft>
              <a:buNone/>
            </a:pPr>
            <a:r>
              <a:rPr lang="en-US" dirty="0">
                <a:hlinkClick r:id="rId2"/>
              </a:rPr>
              <a:t>https://kourentzes.com/forecasting/2014/11/09/additive-and-multiplicative-seasonality/</a:t>
            </a:r>
          </a:p>
          <a:p>
            <a:pPr marL="0" indent="0">
              <a:spcAft>
                <a:spcPts val="0"/>
              </a:spcAft>
              <a:buNone/>
            </a:pPr>
            <a:r>
              <a:rPr lang="en-US" dirty="0"/>
              <a:t>ARIMA with exogenous regressors:</a:t>
            </a:r>
          </a:p>
          <a:p>
            <a:pPr marL="0" indent="0">
              <a:spcBef>
                <a:spcPts val="0"/>
              </a:spcBef>
              <a:spcAft>
                <a:spcPts val="0"/>
              </a:spcAft>
              <a:buNone/>
            </a:pPr>
            <a:r>
              <a:rPr lang="en-US" dirty="0">
                <a:hlinkClick r:id="rId3"/>
              </a:rPr>
              <a:t>https://gist.github.com/ChadFulton/82744b500a5dcb0283624c80fd10c92b</a:t>
            </a:r>
            <a:r>
              <a:rPr lang="en-US" dirty="0"/>
              <a:t> </a:t>
            </a:r>
            <a:endParaRPr lang="en-US" dirty="0">
              <a:hlinkClick r:id="rId2"/>
            </a:endParaRPr>
          </a:p>
          <a:p>
            <a:pPr marL="0" indent="0">
              <a:spcAft>
                <a:spcPts val="0"/>
              </a:spcAft>
              <a:buNone/>
            </a:pPr>
            <a:r>
              <a:rPr lang="en-US" dirty="0">
                <a:hlinkClick r:id="rId2"/>
              </a:rPr>
              <a:t>https://facebook.github.io/prophet/</a:t>
            </a:r>
            <a:endParaRPr lang="en-US" dirty="0"/>
          </a:p>
          <a:p>
            <a:pPr marL="0" indent="0">
              <a:spcBef>
                <a:spcPts val="0"/>
              </a:spcBef>
              <a:buNone/>
            </a:pPr>
            <a:r>
              <a:rPr lang="en-US" dirty="0">
                <a:hlinkClick r:id="rId4"/>
              </a:rPr>
              <a:t>https://github.com/facebook/prophet</a:t>
            </a:r>
            <a:endParaRPr lang="en-US" dirty="0"/>
          </a:p>
          <a:p>
            <a:pPr marL="0" indent="0">
              <a:buNone/>
            </a:pPr>
            <a:r>
              <a:rPr lang="en-US" dirty="0"/>
              <a:t>Example Prophet using holidays and weather effects: </a:t>
            </a:r>
            <a:r>
              <a:rPr lang="en-US" dirty="0">
                <a:hlinkClick r:id="rId5"/>
              </a:rPr>
              <a:t>https://nbviewer.org/github/nicolasfauchereau/Auckland_Cycling/blob/master/notebooks/Auckland_cycling_and_weather.ipynb</a:t>
            </a:r>
            <a:endParaRPr lang="en-US" dirty="0"/>
          </a:p>
          <a:p>
            <a:pPr marL="0" indent="0">
              <a:spcAft>
                <a:spcPts val="0"/>
              </a:spcAft>
              <a:buNone/>
            </a:pPr>
            <a:r>
              <a:rPr lang="en-US" dirty="0"/>
              <a:t>ACF and PACF</a:t>
            </a:r>
          </a:p>
          <a:p>
            <a:pPr marL="0" indent="0">
              <a:spcBef>
                <a:spcPts val="0"/>
              </a:spcBef>
              <a:spcAft>
                <a:spcPts val="0"/>
              </a:spcAft>
              <a:buNone/>
            </a:pPr>
            <a:r>
              <a:rPr lang="en-US" dirty="0">
                <a:hlinkClick r:id="rId6"/>
              </a:rPr>
              <a:t>https://medium.com/towards-data-science/interpreting-acf-and-pacf-plots-for-time-series-forecasting-af0d6db4061c</a:t>
            </a:r>
            <a:r>
              <a:rPr lang="en-US" dirty="0"/>
              <a:t> </a:t>
            </a:r>
          </a:p>
          <a:p>
            <a:pPr marL="0" indent="0">
              <a:spcBef>
                <a:spcPts val="0"/>
              </a:spcBef>
              <a:spcAft>
                <a:spcPts val="0"/>
              </a:spcAft>
              <a:buNone/>
            </a:pPr>
            <a:r>
              <a:rPr lang="en-US" dirty="0"/>
              <a:t>In case you cannot access the medium article</a:t>
            </a:r>
          </a:p>
          <a:p>
            <a:pPr marL="0" indent="0">
              <a:spcBef>
                <a:spcPts val="0"/>
              </a:spcBef>
              <a:spcAft>
                <a:spcPts val="0"/>
              </a:spcAft>
              <a:buNone/>
            </a:pPr>
            <a:r>
              <a:rPr lang="en-US" dirty="0">
                <a:hlinkClick r:id="rId7"/>
              </a:rPr>
              <a:t>https://www.kaggle.com/code/iamleonie/time-series-interpreting-acf-and-pacf/notebook</a:t>
            </a:r>
            <a:r>
              <a:rPr lang="en-US" dirty="0"/>
              <a:t> </a:t>
            </a:r>
          </a:p>
          <a:p>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1043692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pic>
        <p:nvPicPr>
          <p:cNvPr id="3" name="Picture 2">
            <a:extLst>
              <a:ext uri="{FF2B5EF4-FFF2-40B4-BE49-F238E27FC236}">
                <a16:creationId xmlns:a16="http://schemas.microsoft.com/office/drawing/2014/main" id="{27F29464-8F09-BED0-7CB5-E032D90A53A1}"/>
              </a:ext>
            </a:extLst>
          </p:cNvPr>
          <p:cNvPicPr>
            <a:picLocks noChangeAspect="1"/>
          </p:cNvPicPr>
          <p:nvPr/>
        </p:nvPicPr>
        <p:blipFill>
          <a:blip r:embed="rId3"/>
          <a:stretch>
            <a:fillRect/>
          </a:stretch>
        </p:blipFill>
        <p:spPr>
          <a:xfrm>
            <a:off x="432698" y="2066731"/>
            <a:ext cx="3901778" cy="2560542"/>
          </a:xfrm>
          <a:prstGeom prst="rect">
            <a:avLst/>
          </a:prstGeom>
        </p:spPr>
      </p:pic>
    </p:spTree>
    <p:extLst>
      <p:ext uri="{BB962C8B-B14F-4D97-AF65-F5344CB8AC3E}">
        <p14:creationId xmlns:p14="http://schemas.microsoft.com/office/powerpoint/2010/main" val="6800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pPr marL="0" indent="0">
              <a:buNone/>
            </a:pPr>
            <a:r>
              <a:rPr lang="en-US" sz="2000" b="1" dirty="0"/>
              <a:t>13:00 – 15:00</a:t>
            </a:r>
            <a:r>
              <a:rPr lang="en-US" sz="2000" dirty="0"/>
              <a:t> – Introduction to Time Series Forecasting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Introduction to Time Series Forecasting (Part 2 of 2)</a:t>
            </a:r>
          </a:p>
          <a:p>
            <a:endParaRPr lang="en-NL"/>
          </a:p>
          <a:p>
            <a:endParaRPr lang="en-NL"/>
          </a:p>
        </p:txBody>
      </p:sp>
    </p:spTree>
    <p:extLst>
      <p:ext uri="{BB962C8B-B14F-4D97-AF65-F5344CB8AC3E}">
        <p14:creationId xmlns:p14="http://schemas.microsoft.com/office/powerpoint/2010/main" val="167177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6DDD-1016-10FE-8BA0-6FAB8FB6B614}"/>
              </a:ext>
            </a:extLst>
          </p:cNvPr>
          <p:cNvSpPr>
            <a:spLocks noGrp="1"/>
          </p:cNvSpPr>
          <p:nvPr>
            <p:ph type="title"/>
          </p:nvPr>
        </p:nvSpPr>
        <p:spPr/>
        <p:txBody>
          <a:bodyPr/>
          <a:lstStyle/>
          <a:p>
            <a:r>
              <a:rPr lang="en-US" dirty="0"/>
              <a:t>Datasets</a:t>
            </a:r>
            <a:endParaRPr lang="en-NL" dirty="0"/>
          </a:p>
        </p:txBody>
      </p:sp>
      <p:sp>
        <p:nvSpPr>
          <p:cNvPr id="3" name="Content Placeholder 2">
            <a:extLst>
              <a:ext uri="{FF2B5EF4-FFF2-40B4-BE49-F238E27FC236}">
                <a16:creationId xmlns:a16="http://schemas.microsoft.com/office/drawing/2014/main" id="{2BFF071D-800B-AC6B-26BB-2A6D35FD794B}"/>
              </a:ext>
            </a:extLst>
          </p:cNvPr>
          <p:cNvSpPr>
            <a:spLocks noGrp="1"/>
          </p:cNvSpPr>
          <p:nvPr>
            <p:ph idx="1"/>
          </p:nvPr>
        </p:nvSpPr>
        <p:spPr/>
        <p:txBody>
          <a:bodyPr/>
          <a:lstStyle/>
          <a:p>
            <a:pPr>
              <a:buFont typeface="Wingdings" panose="05000000000000000000" pitchFamily="2" charset="2"/>
              <a:buChar char="q"/>
            </a:pPr>
            <a:r>
              <a:rPr lang="en-US" dirty="0"/>
              <a:t> Some datasets are made available in GitHub. Mostly from Google trends. These will be used to explore time series properties.</a:t>
            </a:r>
          </a:p>
          <a:p>
            <a:pPr>
              <a:buFont typeface="Wingdings" panose="05000000000000000000" pitchFamily="2" charset="2"/>
              <a:buChar char="q"/>
            </a:pPr>
            <a:r>
              <a:rPr lang="en-US" dirty="0"/>
              <a:t> The main dataset can be found and download at </a:t>
            </a:r>
            <a:r>
              <a:rPr lang="en-US" dirty="0">
                <a:hlinkClick r:id="rId2"/>
              </a:rPr>
              <a:t>https://www.kaggle.com/competitions/demand-forecasting-kernels-only/data</a:t>
            </a:r>
            <a:r>
              <a:rPr lang="en-US" dirty="0"/>
              <a:t> . You can find the description of the dataset there. This will be the main dataset used to explore the forecasting models presented here.</a:t>
            </a:r>
          </a:p>
          <a:p>
            <a:pPr>
              <a:buFont typeface="Wingdings" panose="05000000000000000000" pitchFamily="2" charset="2"/>
              <a:buChar char="q"/>
            </a:pPr>
            <a:r>
              <a:rPr lang="en-US" dirty="0"/>
              <a:t> Some suggestions of datasets for further exploration are given in the notebooks.</a:t>
            </a:r>
          </a:p>
        </p:txBody>
      </p:sp>
    </p:spTree>
    <p:extLst>
      <p:ext uri="{BB962C8B-B14F-4D97-AF65-F5344CB8AC3E}">
        <p14:creationId xmlns:p14="http://schemas.microsoft.com/office/powerpoint/2010/main" val="3587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70C8-6119-A16C-A044-D3856F123CE7}"/>
              </a:ext>
            </a:extLst>
          </p:cNvPr>
          <p:cNvSpPr>
            <a:spLocks noGrp="1"/>
          </p:cNvSpPr>
          <p:nvPr>
            <p:ph type="title"/>
          </p:nvPr>
        </p:nvSpPr>
        <p:spPr/>
        <p:txBody>
          <a:bodyPr>
            <a:noAutofit/>
          </a:bodyPr>
          <a:lstStyle/>
          <a:p>
            <a:pPr fontAlgn="base"/>
            <a:r>
              <a:rPr lang="en-US" sz="4000" b="1" i="0" dirty="0">
                <a:solidFill>
                  <a:schemeClr val="tx1"/>
                </a:solidFill>
                <a:effectLst/>
                <a:latin typeface="zeitung"/>
              </a:rPr>
              <a:t>Store Item Demand Forecasting Challenge</a:t>
            </a:r>
            <a:br>
              <a:rPr lang="en-US" sz="4000" b="1" i="0" dirty="0">
                <a:solidFill>
                  <a:schemeClr val="tx1"/>
                </a:solidFill>
                <a:effectLst/>
                <a:latin typeface="zeitung"/>
              </a:rPr>
            </a:br>
            <a:r>
              <a:rPr lang="en-US" sz="4000" b="0" i="0" dirty="0">
                <a:solidFill>
                  <a:schemeClr val="tx1"/>
                </a:solidFill>
                <a:effectLst/>
                <a:latin typeface="inherit"/>
              </a:rPr>
              <a:t>Predict 3 months of item sales at different stores</a:t>
            </a:r>
            <a:endParaRPr lang="en-NL" sz="4000" dirty="0">
              <a:solidFill>
                <a:schemeClr val="tx1"/>
              </a:solidFill>
            </a:endParaRPr>
          </a:p>
        </p:txBody>
      </p:sp>
      <p:sp>
        <p:nvSpPr>
          <p:cNvPr id="3" name="Content Placeholder 2">
            <a:extLst>
              <a:ext uri="{FF2B5EF4-FFF2-40B4-BE49-F238E27FC236}">
                <a16:creationId xmlns:a16="http://schemas.microsoft.com/office/drawing/2014/main" id="{F880B96C-5A1F-B191-CD4C-F2C7C29BA20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b="0" i="0" dirty="0">
                <a:solidFill>
                  <a:srgbClr val="000000"/>
                </a:solidFill>
                <a:effectLst/>
                <a:latin typeface="Helvetica Neue"/>
              </a:rPr>
              <a:t> 5 years of store-item sales (01-01-2013 until 31-12-2017)</a:t>
            </a:r>
          </a:p>
          <a:p>
            <a:pPr>
              <a:buFont typeface="Wingdings" panose="05000000000000000000" pitchFamily="2" charset="2"/>
              <a:buChar char="§"/>
            </a:pPr>
            <a:r>
              <a:rPr lang="en-US" b="0" i="0" dirty="0">
                <a:solidFill>
                  <a:srgbClr val="000000"/>
                </a:solidFill>
                <a:effectLst/>
                <a:latin typeface="Helvetica Neue"/>
              </a:rPr>
              <a:t> Kaggle objective forecast 3 months (01-01-2018 until 31-03-2018) of sales for 50 different items at 10 different stores.</a:t>
            </a:r>
          </a:p>
          <a:p>
            <a:pPr>
              <a:buFont typeface="Wingdings" panose="05000000000000000000" pitchFamily="2" charset="2"/>
              <a:buChar char="§"/>
            </a:pPr>
            <a:r>
              <a:rPr lang="en-US" dirty="0">
                <a:solidFill>
                  <a:srgbClr val="000000"/>
                </a:solidFill>
                <a:latin typeface="Helvetica Neue"/>
              </a:rPr>
              <a:t> Our objective </a:t>
            </a:r>
            <a:r>
              <a:rPr lang="en-US" b="0" i="0" dirty="0">
                <a:solidFill>
                  <a:srgbClr val="000000"/>
                </a:solidFill>
                <a:effectLst/>
                <a:latin typeface="Helvetica Neue"/>
              </a:rPr>
              <a:t>forecast 3 months (01-01-2018 until 31-03-2018) of sales for item 28 at store. Download this data from data/processed/sales_store_2_item_28.csv.</a:t>
            </a:r>
          </a:p>
          <a:p>
            <a:pPr>
              <a:buFont typeface="Wingdings" panose="05000000000000000000" pitchFamily="2" charset="2"/>
              <a:buChar char="§"/>
            </a:pPr>
            <a:r>
              <a:rPr lang="en-US" dirty="0">
                <a:solidFill>
                  <a:srgbClr val="000000"/>
                </a:solidFill>
                <a:latin typeface="Helvetica Neue"/>
              </a:rPr>
              <a:t> For both models presented here (ARIMA and Prophet) you need to</a:t>
            </a:r>
            <a:r>
              <a:rPr lang="en-US" dirty="0">
                <a:effectLst/>
              </a:rPr>
              <a:t> forecast the sales of each product in each store individually. This can be done by using the model for each product-store combination and then combining the results.</a:t>
            </a:r>
          </a:p>
          <a:p>
            <a:pPr>
              <a:buFont typeface="Wingdings" panose="05000000000000000000" pitchFamily="2" charset="2"/>
              <a:buChar char="§"/>
            </a:pPr>
            <a:r>
              <a:rPr lang="en-US" dirty="0"/>
              <a:t> </a:t>
            </a:r>
            <a:r>
              <a:rPr lang="en-US" b="1" dirty="0"/>
              <a:t>Is there a forecasting model that can be applied to the whole dataset at once?</a:t>
            </a:r>
            <a:r>
              <a:rPr lang="en-US" dirty="0">
                <a:effectLst/>
              </a:rPr>
              <a:t> Yes, there are other forecasting models such as exponential smoothing and neural networks that can be applied to a dataset as a whole.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5987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5C50-D22B-895E-1256-5FFC9D48A258}"/>
              </a:ext>
            </a:extLst>
          </p:cNvPr>
          <p:cNvSpPr>
            <a:spLocks noGrp="1"/>
          </p:cNvSpPr>
          <p:nvPr>
            <p:ph type="title"/>
          </p:nvPr>
        </p:nvSpPr>
        <p:spPr/>
        <p:txBody>
          <a:bodyPr/>
          <a:lstStyle/>
          <a:p>
            <a:r>
              <a:rPr lang="en-US" dirty="0"/>
              <a:t>EDA</a:t>
            </a:r>
            <a:endParaRPr lang="en-NL" dirty="0"/>
          </a:p>
        </p:txBody>
      </p:sp>
      <p:pic>
        <p:nvPicPr>
          <p:cNvPr id="1026" name="Picture 2">
            <a:extLst>
              <a:ext uri="{FF2B5EF4-FFF2-40B4-BE49-F238E27FC236}">
                <a16:creationId xmlns:a16="http://schemas.microsoft.com/office/drawing/2014/main" id="{73821362-6D78-C1B4-E1CE-6695DF78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3" y="1955938"/>
            <a:ext cx="5772150" cy="2129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F74154-692D-D8FF-1063-5B7C87A8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 y="4084983"/>
            <a:ext cx="11325225" cy="248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2FE-DA04-02E4-660C-284BDBCDD444}"/>
              </a:ext>
            </a:extLst>
          </p:cNvPr>
          <p:cNvSpPr>
            <a:spLocks noGrp="1"/>
          </p:cNvSpPr>
          <p:nvPr>
            <p:ph type="title"/>
          </p:nvPr>
        </p:nvSpPr>
        <p:spPr/>
        <p:txBody>
          <a:bodyPr/>
          <a:lstStyle/>
          <a:p>
            <a:r>
              <a:rPr lang="en-US" dirty="0"/>
              <a:t>EDA</a:t>
            </a:r>
            <a:endParaRPr lang="en-NL" dirty="0"/>
          </a:p>
        </p:txBody>
      </p:sp>
      <p:pic>
        <p:nvPicPr>
          <p:cNvPr id="2050" name="Picture 2">
            <a:extLst>
              <a:ext uri="{FF2B5EF4-FFF2-40B4-BE49-F238E27FC236}">
                <a16:creationId xmlns:a16="http://schemas.microsoft.com/office/drawing/2014/main" id="{572F7C0D-D732-21B8-4B47-D0124D7A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391" y="1947924"/>
            <a:ext cx="2932664" cy="2095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4DBE7-708A-4D94-B75C-E772B71F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21" y="4223807"/>
            <a:ext cx="2932665" cy="2095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69809A-5A7B-A8EB-B936-E233D262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01" y="4223807"/>
            <a:ext cx="3725514" cy="21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F0626D-EE5F-BCD8-86FA-8FE480B14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446" y="1947924"/>
            <a:ext cx="3814969" cy="2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Time Serie?</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sz="2000" b="0" i="0" dirty="0">
                <a:solidFill>
                  <a:srgbClr val="0B0B0B"/>
                </a:solidFill>
                <a:effectLst/>
              </a:rPr>
              <a:t>Time series is a sequence of data points with the following characteristics </a:t>
            </a:r>
          </a:p>
          <a:p>
            <a:pPr>
              <a:buFont typeface="Wingdings" panose="05000000000000000000" pitchFamily="2" charset="2"/>
              <a:buChar char="§"/>
            </a:pPr>
            <a:r>
              <a:rPr lang="en-US" sz="2000" b="0" i="0" dirty="0">
                <a:solidFill>
                  <a:srgbClr val="0B0B0B"/>
                </a:solidFill>
                <a:effectLst/>
              </a:rPr>
              <a:t> Sequence of </a:t>
            </a:r>
            <a:r>
              <a:rPr lang="en-US" sz="2000" b="0" i="0" dirty="0">
                <a:solidFill>
                  <a:srgbClr val="0B0B0B"/>
                </a:solidFill>
              </a:rPr>
              <a:t>d</a:t>
            </a:r>
            <a:r>
              <a:rPr lang="en-US" sz="2000" dirty="0">
                <a:effectLst/>
              </a:rPr>
              <a:t>ata points taken over a continuous time interval.</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a:t>
            </a:r>
            <a:r>
              <a:rPr lang="en-US" sz="2000" dirty="0">
                <a:effectLst/>
              </a:rPr>
              <a:t>Each data point is a measurement taken at successive points in time.</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There is equal spacing between every two consecutive measurements.</a:t>
            </a:r>
          </a:p>
          <a:p>
            <a:pPr>
              <a:buFont typeface="Wingdings" panose="05000000000000000000" pitchFamily="2" charset="2"/>
              <a:buChar char="§"/>
            </a:pPr>
            <a:r>
              <a:rPr lang="en-US" sz="2000" b="0" i="0" dirty="0">
                <a:solidFill>
                  <a:srgbClr val="0B0B0B"/>
                </a:solidFill>
                <a:effectLst/>
              </a:rPr>
              <a:t> </a:t>
            </a:r>
            <a:r>
              <a:rPr lang="en-US" sz="2000" dirty="0">
                <a:effectLst/>
              </a:rPr>
              <a:t>Each time unit within the interval has no more than one data point.</a:t>
            </a:r>
            <a:endParaRPr lang="en-US" sz="2000" b="0" i="0" dirty="0">
              <a:solidFill>
                <a:srgbClr val="0B0B0B"/>
              </a:solidFill>
              <a:effectLst/>
            </a:endParaRPr>
          </a:p>
          <a:p>
            <a:endParaRPr lang="en-NL" dirty="0"/>
          </a:p>
        </p:txBody>
      </p:sp>
    </p:spTree>
    <p:extLst>
      <p:ext uri="{BB962C8B-B14F-4D97-AF65-F5344CB8AC3E}">
        <p14:creationId xmlns:p14="http://schemas.microsoft.com/office/powerpoint/2010/main" val="355909989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2893</Words>
  <Application>Microsoft Office PowerPoint</Application>
  <PresentationFormat>Widescreen</PresentationFormat>
  <Paragraphs>257</Paragraphs>
  <Slides>38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Bookman Old Style</vt:lpstr>
      <vt:lpstr>Calibri</vt:lpstr>
      <vt:lpstr>Franklin Gothic Book</vt:lpstr>
      <vt:lpstr>Helvetica Neue</vt:lpstr>
      <vt:lpstr>inherit</vt:lpstr>
      <vt:lpstr>Roboto Slab</vt:lpstr>
      <vt:lpstr>var(--chakra-fonts-heading)</vt:lpstr>
      <vt:lpstr>Wingdings</vt:lpstr>
      <vt:lpstr>zeitung</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Datasets</vt:lpstr>
      <vt:lpstr>Store Item Demand Forecasting Challenge Predict 3 months of item sales at different stores</vt:lpstr>
      <vt:lpstr>EDA</vt:lpstr>
      <vt:lpstr>EDA</vt:lpstr>
      <vt:lpstr>What is Time Serie?</vt:lpstr>
      <vt:lpstr>What is Forecasting?</vt:lpstr>
      <vt:lpstr>Examples of Forecasting Applications</vt:lpstr>
      <vt:lpstr>Time Series Components</vt:lpstr>
      <vt:lpstr>PowerPoint Presentation</vt:lpstr>
      <vt:lpstr>Trend</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Making Time Series Stationary</vt:lpstr>
      <vt:lpstr>ARIMA models</vt:lpstr>
      <vt:lpstr>Auto Regressive Integrated Moving Average models</vt:lpstr>
      <vt:lpstr>Non-seasonal ARIMA</vt:lpstr>
      <vt:lpstr>Stationarity and ways of making TS stationary.</vt:lpstr>
      <vt:lpstr>Seasonal Arima</vt:lpstr>
      <vt:lpstr>Seasonal ARIMA Models</vt:lpstr>
      <vt:lpstr>Estimating coefficients numerically</vt:lpstr>
      <vt:lpstr>Box-Jenkins Method</vt:lpstr>
      <vt:lpstr>PowerPoint Presentation</vt:lpstr>
      <vt:lpstr>Forecasting with Facebook Prophet </vt:lpstr>
      <vt:lpstr>Facebook Prophet</vt:lpstr>
      <vt:lpstr>Links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45</cp:revision>
  <dcterms:created xsi:type="dcterms:W3CDTF">2023-03-10T12:50:52Z</dcterms:created>
  <dcterms:modified xsi:type="dcterms:W3CDTF">2023-04-25T07:39:58Z</dcterms:modified>
</cp:coreProperties>
</file>